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 /><Relationship Id="rId29" Type="http://schemas.openxmlformats.org/officeDocument/2006/relationships/tableStyles" Target="tableStyles.xml" /><Relationship Id="rId3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indústria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lançada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/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</a:t>
            </a:r>
            <a:r>
              <a:rPr lang="pt-BR"/>
              <a:t>para</a:t>
            </a:r>
            <a:r>
              <a:rPr lang="pt-BR"/>
              <a:t>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sper/robotica-computacional" TargetMode="External"/><Relationship Id="rId3" Type="http://schemas.openxmlformats.org/officeDocument/2006/relationships/hyperlink" Target="https://insper.github.io/robotica-computacional" TargetMode="External"/><Relationship Id="rId4" Type="http://schemas.openxmlformats.org/officeDocument/2006/relationships/hyperlink" Target="https://forms.office.com/r/UQqCkDbWvy" TargetMode="Externa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sper.github.io/robotica-computacional/guias-infra/" TargetMode="Externa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ciencedirect.com/science/article/pii/S0004370214001350" TargetMode="Externa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hyperlink" Target="https://youtu.be/R4IDa3EXvMc?t=38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eenewseurope.com/news/uv-laden-disinfection-robots-clean-hospitals" TargetMode="External"/><Relationship Id="rId9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</a:t>
            </a:r>
            <a:r>
              <a:rPr lang="en-US">
                <a:latin typeface="Verdana"/>
                <a:cs typeface="Verdana"/>
              </a:rPr>
              <a:t>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1570460"/>
            <a:ext cx="8229600" cy="619123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Comportamento autônomo</a:t>
            </a:r>
            <a:endParaRPr lang="en-US"/>
          </a:p>
        </p:txBody>
      </p:sp>
      <p:sp>
        <p:nvSpPr>
          <p:cNvPr id="5573794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43881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69181" y="2641839"/>
            <a:ext cx="3452362" cy="3452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 modelId="{03C3F496-21C1-4F59-A596-4B15FAA1EBC1}">
        <p:nvSpPr>
          <p:cNvPr id="21290245" name=""/>
          <p:cNvSpPr/>
          <p:nvPr/>
        </p:nvSpPr>
        <p:spPr bwMode="auto">
          <a:xfrm rot="0" flipH="0" flipV="0"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B2E605A-0EA2-4D54-90B2-90026B84E8EB}">
        <p:nvSpPr>
          <p:cNvPr id="2044269725" name=""/>
          <p:cNvSpPr/>
          <p:nvPr/>
        </p:nvSpPr>
        <p:spPr bwMode="auto">
          <a:xfrm rot="0" flipH="0" flipV="0"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207A0B27-6536-40C1-86C7-F356BFA15F0D}">
        <p:nvSpPr>
          <p:cNvPr id="1219896421" name=""/>
          <p:cNvSpPr/>
          <p:nvPr/>
        </p:nvSpPr>
        <p:spPr bwMode="auto">
          <a:xfrm rot="0" flipH="0" flipV="0"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 modelId="{2E78237D-5134-4A92-8E5E-80818D27DE7D}">
        <p:nvSpPr>
          <p:cNvPr id="1966352193" name=""/>
          <p:cNvSpPr/>
          <p:nvPr/>
        </p:nvSpPr>
        <p:spPr bwMode="auto">
          <a:xfrm rot="0" flipH="0" flipV="0"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62E8655-7A24-4CF9-A332-BAC4EF4D94C3}">
        <p:nvSpPr>
          <p:cNvPr id="1450092380" name=""/>
          <p:cNvSpPr/>
          <p:nvPr/>
        </p:nvSpPr>
        <p:spPr bwMode="auto">
          <a:xfrm rot="0" flipH="0" flipV="0"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A39FFFEF-EDF2-4D98-8998-77588677756B}">
        <p:nvSpPr>
          <p:cNvPr id="760156469" name=""/>
          <p:cNvSpPr/>
          <p:nvPr/>
        </p:nvSpPr>
        <p:spPr bwMode="auto">
          <a:xfrm rot="0" flipH="0" flipV="0"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 modelId="{9216BEBE-1B3A-4C95-BAD5-C2803065429F}">
        <p:nvSpPr>
          <p:cNvPr id="975785374" name=""/>
          <p:cNvSpPr/>
          <p:nvPr/>
        </p:nvSpPr>
        <p:spPr bwMode="auto">
          <a:xfrm rot="0" flipH="0" flipV="0"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201750832" name=""/>
          <p:cNvSpPr/>
          <p:nvPr/>
        </p:nvSpPr>
        <p:spPr bwMode="auto">
          <a:xfrm rot="0" flipH="0" flipV="0"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78574670" name=""/>
          <p:cNvSpPr/>
          <p:nvPr/>
        </p:nvSpPr>
        <p:spPr bwMode="auto">
          <a:xfrm rot="0" flipH="0" flipV="0"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 modelId="{DBA978F6-E690-49C3-B0CA-21D7202A406F}">
        <p:nvSpPr>
          <p:cNvPr id="2112056746" name=""/>
          <p:cNvSpPr/>
          <p:nvPr/>
        </p:nvSpPr>
        <p:spPr bwMode="auto">
          <a:xfrm rot="0" flipH="0" flipV="0"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932A763D-F3DA-4725-B687-34FBC11A0385}">
        <p:nvSpPr>
          <p:cNvPr id="311338985" name=""/>
          <p:cNvSpPr/>
          <p:nvPr/>
        </p:nvSpPr>
        <p:spPr bwMode="auto">
          <a:xfrm rot="0" flipH="0" flipV="0"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8A09E57E-A194-4A6C-8B1F-9BF5BE1CFCD5}">
        <p:nvSpPr>
          <p:cNvPr id="1178536535" name=""/>
          <p:cNvSpPr/>
          <p:nvPr/>
        </p:nvSpPr>
        <p:spPr bwMode="auto">
          <a:xfrm rot="0" flipH="0" flipV="0"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 modelId="{9216BEBE-1B3A-4C95-BAD5-C2803065429F}">
        <p:nvSpPr>
          <p:cNvPr id="1680409386" name=""/>
          <p:cNvSpPr/>
          <p:nvPr/>
        </p:nvSpPr>
        <p:spPr bwMode="auto">
          <a:xfrm rot="0" flipH="0" flipV="0"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649656432" name=""/>
          <p:cNvSpPr/>
          <p:nvPr/>
        </p:nvSpPr>
        <p:spPr bwMode="auto">
          <a:xfrm rot="0" flipH="0" flipV="0"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87065968" name=""/>
          <p:cNvSpPr/>
          <p:nvPr/>
        </p:nvSpPr>
        <p:spPr bwMode="auto">
          <a:xfrm rot="0" flipH="0" flipV="0"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77169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258601303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33831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/>
              <a:t>(mostrar na página)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  <a:endParaRPr lang="en-US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Resolver um problema 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Não trivial</a:t>
            </a: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Combinando recursos (tutoriais, códigos de exemplo, etc) simples em uma solução complexa</a:t>
            </a: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/>
              <a:t>Utilizando bibliotecas escritas por terceiros e que temos um domínio superficial do funcionamento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Primeiro contato com computação envolvendo hardware e todos os desafios que isso traz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Atividades de sala (desafios após alguma expositiva, completar um roteiro guiado, não obrigatórias mas úteis para aprender)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APS (atividade focada em praticar algum conceito já visto em sala)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Projeto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Avaliações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Provas </a:t>
            </a:r>
            <a:r>
              <a:rPr lang="en-US" sz="1600"/>
              <a:t>(40%)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Visão (PI) e Robótica (PF)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Projeto </a:t>
            </a:r>
            <a:r>
              <a:rPr lang="en-US" sz="1600"/>
              <a:t>(50%)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grupos, usará obrigatoriamente robô real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APS </a:t>
            </a:r>
            <a:r>
              <a:rPr lang="en-US" sz="1600"/>
              <a:t>(10%)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duplas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Bônus </a:t>
            </a:r>
            <a:r>
              <a:rPr lang="en-US" sz="1400"/>
              <a:t>(até 1,0)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Individual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Só aplica se média final for maior que 5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sz="2000" b="1">
                <a:solidFill>
                  <a:srgbClr val="C00000"/>
                </a:solidFill>
              </a:rPr>
              <a:t>Critérios completos na página da disciplina</a:t>
            </a:r>
            <a:endParaRPr lang="en-US" sz="20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/>
              <a:t>Precisa ter 100% das APS. </a:t>
            </a:r>
            <a:r>
              <a:rPr lang="pt-BR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Cada entrega atrasada diminui 0,1 da nota de APS</a:t>
            </a:r>
            <a:endParaRPr lang="pt-BR"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4-5 APS, cada uma exigindo ~4 horas de trabalho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 flipH="0" flipV="0"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"/>
          <p:cNvSpPr txBox="1"/>
          <p:nvPr/>
        </p:nvSpPr>
        <p:spPr bwMode="auto">
          <a:xfrm flipH="0" flipV="0"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Ubuntu 20.04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ROS versão 1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Python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"/>
          <p:cNvSpPr txBox="1"/>
          <p:nvPr/>
        </p:nvSpPr>
        <p:spPr bwMode="auto">
          <a:xfrm flipH="0" flipV="0"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SSD com Linux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Tudo já instalado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Ambiente padrão</a:t>
            </a:r>
            <a:endParaRPr/>
          </a:p>
        </p:txBody>
      </p:sp>
      <p:pic>
        <p:nvPicPr>
          <p:cNvPr id="8429950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"/>
          <p:cNvSpPr txBox="1"/>
          <p:nvPr/>
        </p:nvSpPr>
        <p:spPr bwMode="auto">
          <a:xfrm flipH="0" flipV="0"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/>
              <a:t>Robô de ensino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Customizações do Insper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Sensores: </a:t>
            </a:r>
            <a:endParaRPr/>
          </a:p>
          <a:p>
            <a:pPr lvl="1">
              <a:defRPr/>
            </a:pPr>
            <a:r>
              <a:rPr/>
              <a:t>câmera, radar, bumper</a:t>
            </a:r>
            <a:endParaRPr/>
          </a:p>
          <a:p>
            <a:pPr lvl="1">
              <a:defRPr/>
            </a:pPr>
            <a:r>
              <a:rPr/>
              <a:t>odometria</a:t>
            </a:r>
            <a:endParaRPr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 flipH="0" flipV="0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</a:t>
            </a:r>
            <a:r>
              <a:rPr lang="en-US"/>
              <a:t> </a:t>
            </a:r>
            <a:r>
              <a:rPr lang="en-US"/>
              <a:t>semanal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No </a:t>
            </a:r>
            <a:r>
              <a:rPr lang="en-US" b="1"/>
              <a:t>geral</a:t>
            </a:r>
            <a:r>
              <a:rPr lang="en-US" b="1"/>
              <a:t>:</a:t>
            </a:r>
            <a:endParaRPr lang="en-US"/>
          </a:p>
          <a:p>
            <a:pPr>
              <a:defRPr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SEG 15:45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TER/QUI 15:45 </a:t>
            </a:r>
            <a:endParaRPr lang="en-US"/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metade</a:t>
            </a:r>
            <a:r>
              <a:rPr lang="en-US"/>
              <a:t> da </a:t>
            </a:r>
            <a:r>
              <a:rPr lang="en-US"/>
              <a:t>turma</a:t>
            </a:r>
            <a:r>
              <a:rPr lang="en-US"/>
              <a:t>, preferência por usar os robôs reais</a:t>
            </a:r>
            <a:endParaRPr lang="en-US"/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SEX 09:45 atendimento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b="1"/>
              <a:t>Repositório</a:t>
            </a:r>
            <a:r>
              <a:rPr lang="en-US" b="1"/>
              <a:t> da </a:t>
            </a:r>
            <a:r>
              <a:rPr lang="en-US" b="1"/>
              <a:t>disciplina</a:t>
            </a:r>
            <a:r>
              <a:rPr lang="en-US" b="1"/>
              <a:t>:</a:t>
            </a:r>
            <a:endParaRPr lang="en-US" b="1"/>
          </a:p>
          <a:p>
            <a:pPr>
              <a:defRPr/>
            </a:pPr>
            <a:endParaRPr b="1"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hlinkClick r:id="rId2" tooltip="https://github.com/Insper/robotica-computacional"/>
              </a:rPr>
              <a:t>https://github.com/Insper/robotica-computacional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b="1"/>
              <a:t>Escolha de turma:</a:t>
            </a:r>
            <a:endParaRPr lang="en-US" b="1"/>
          </a:p>
          <a:p>
            <a:pPr>
              <a:defRPr/>
            </a:pPr>
            <a:endParaRPr lang="en-US"/>
          </a:p>
          <a:p>
            <a:pPr marL="283879" indent="-283879">
              <a:buFont typeface="Arial"/>
              <a:buChar char="•"/>
              <a:defRPr/>
            </a:pPr>
            <a:r>
              <a:rPr lang="en-US" b="1" u="sng">
                <a:hlinkClick r:id="rId4" tooltip="https://forms.office.com/r/UQqCkDbWvy"/>
              </a:rPr>
              <a:t>https://forms.office.com/r/UQqCkDbWvy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 flipH="0" flipV="0"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Linux ROS (Robot Operating System)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/>
              <a:t>Turtlebot</a:t>
            </a: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"/>
          <p:cNvSpPr txBox="1"/>
          <p:nvPr/>
        </p:nvSpPr>
        <p:spPr bwMode="auto">
          <a:xfrm flipH="0" flipV="0"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8" indent="-283878">
              <a:buFont typeface="Arial"/>
              <a:buChar char="•"/>
              <a:defRPr/>
            </a:pPr>
            <a:r>
              <a:rPr/>
              <a:t>Turtlebot virtual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/>
              <a:t>Sala de aula virtual</a:t>
            </a:r>
            <a:endParaRPr/>
          </a:p>
          <a:p>
            <a:pPr marL="283878" indent="-283878">
              <a:buFont typeface="Arial"/>
              <a:buChar char="•"/>
              <a:defRPr/>
            </a:pPr>
            <a:r>
              <a:rPr/>
              <a:t>Permite testar seus programas</a:t>
            </a:r>
            <a:endParaRPr/>
          </a:p>
          <a:p>
            <a:pPr>
              <a:defRPr/>
            </a:pPr>
            <a:r>
              <a:rPr/>
              <a:t>	antes de rodar no robô real</a:t>
            </a:r>
            <a:endParaRPr/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  <a:endParaRPr lang="en-US"/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"/>
          <p:cNvSpPr txBox="1"/>
          <p:nvPr/>
        </p:nvSpPr>
        <p:spPr bwMode="auto">
          <a:xfrm flipH="0" flipV="0">
            <a:off x="457200" y="2765057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básica</a:t>
            </a:r>
            <a:endParaRPr lang="en-US"/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</a:t>
            </a:r>
            <a:r>
              <a:rPr lang="pt-BR"/>
              <a:t>Ago</a:t>
            </a:r>
            <a:r>
              <a:rPr lang="pt-BR"/>
              <a:t>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complementar</a:t>
            </a:r>
            <a:endParaRPr lang="en-US"/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</a:t>
            </a:r>
            <a:r>
              <a:rPr lang="en-US"/>
              <a:t>KnowRob</a:t>
            </a:r>
            <a:r>
              <a:rPr lang="en-US"/>
              <a:t> framework.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</a:t>
            </a:r>
            <a:r>
              <a:rPr lang="pt-BR"/>
              <a:t>p</a:t>
            </a:r>
            <a:r>
              <a:rPr lang="pt-BR"/>
              <a:t> 151-169, 2017.  Disponível em &lt; </a:t>
            </a:r>
            <a:r>
              <a:rPr lang="pt-BR"/>
              <a:t>http</a:t>
            </a:r>
            <a:r>
              <a:rPr lang="pt-BR"/>
              <a:t>://</a:t>
            </a:r>
            <a:r>
              <a:rPr lang="pt-BR"/>
              <a:t>www.sciencedirect.com</a:t>
            </a:r>
            <a:r>
              <a:rPr lang="pt-BR"/>
              <a:t>/</a:t>
            </a:r>
            <a:r>
              <a:rPr lang="pt-BR"/>
              <a:t>science</a:t>
            </a:r>
            <a:r>
              <a:rPr lang="pt-BR"/>
              <a:t>/</a:t>
            </a:r>
            <a:r>
              <a:rPr lang="pt-BR"/>
              <a:t>article</a:t>
            </a:r>
            <a:r>
              <a:rPr lang="pt-BR"/>
              <a:t>/</a:t>
            </a:r>
            <a:r>
              <a:rPr lang="pt-BR"/>
              <a:t>pii</a:t>
            </a:r>
            <a:r>
              <a:rPr lang="pt-BR"/>
              <a:t>/S0004370215000843 &gt;, Acesso em 11 </a:t>
            </a:r>
            <a:r>
              <a:rPr lang="pt-BR"/>
              <a:t>Ago</a:t>
            </a:r>
            <a:r>
              <a:rPr lang="pt-BR"/>
              <a:t>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Equipe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Ninjas</a:t>
            </a:r>
            <a:endParaRPr lang="en-US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1654860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61924" y="2102688"/>
            <a:ext cx="8186850" cy="1329905"/>
          </a:xfrm>
          <a:prstGeom prst="rect">
            <a:avLst/>
          </a:prstGeom>
        </p:spPr>
      </p:pic>
      <p:pic>
        <p:nvPicPr>
          <p:cNvPr id="16111854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0724" y="4831276"/>
            <a:ext cx="3644624" cy="1554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  <a:endParaRPr lang="en-US"/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 flipH="0" flipV="0"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  <a:endParaRPr lang="en-US"/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ChangeAspect="1" noGrp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"/>
          <p:cNvSpPr txBox="1"/>
          <p:nvPr/>
        </p:nvSpPr>
        <p:spPr bwMode="auto">
          <a:xfrm flipH="0" flipV="0"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"/>
            <p:cNvSpPr txBox="1"/>
            <p:nvPr/>
          </p:nvSpPr>
          <p:spPr bwMode="auto">
            <a:xfrm flipH="0" flipV="0"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</a:t>
            </a:r>
            <a:r>
              <a:rPr lang="en-US"/>
              <a:t>os</a:t>
            </a:r>
            <a:r>
              <a:rPr lang="en-US"/>
              <a:t> </a:t>
            </a:r>
            <a:r>
              <a:rPr lang="en-US"/>
              <a:t>robôs</a:t>
            </a:r>
            <a:r>
              <a:rPr lang="en-US"/>
              <a:t> </a:t>
            </a:r>
            <a:r>
              <a:rPr lang="en-US"/>
              <a:t>fazem</a:t>
            </a:r>
            <a:endParaRPr lang="en-US"/>
          </a:p>
        </p:txBody>
      </p:sp>
      <p:pic>
        <p:nvPicPr>
          <p:cNvPr id="709265880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ONLYOFFICE/7.2.1.36</Application>
  <DocSecurity>0</DocSecurity>
  <PresentationFormat>On-screen Show (4:3)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>Insper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dc:identifier/>
  <dc:language/>
  <cp:lastModifiedBy/>
  <cp:revision>327</cp:revision>
  <dcterms:created xsi:type="dcterms:W3CDTF">2014-04-17T20:05:08Z</dcterms:created>
  <dcterms:modified xsi:type="dcterms:W3CDTF">2023-01-23T13:38:10Z</dcterms:modified>
  <cp:category/>
  <cp:contentStatus/>
  <cp:version/>
</cp:coreProperties>
</file>